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Lilita One" panose="020B0604020202020204" charset="0"/>
      <p:regular r:id="rId17"/>
    </p:embeddedFont>
    <p:embeddedFont>
      <p:font typeface="Nunito" pitchFamily="2" charset="0"/>
      <p:regular r:id="rId18"/>
    </p:embeddedFont>
    <p:embeddedFont>
      <p:font typeface="Open Sans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04634" y="-1187003"/>
            <a:ext cx="7314629" cy="5825104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79090" y="8251413"/>
            <a:ext cx="9398724" cy="4665185"/>
          </a:xfrm>
          <a:custGeom>
            <a:avLst/>
            <a:gdLst/>
            <a:ahLst/>
            <a:cxnLst/>
            <a:rect l="l" t="t" r="r" b="b"/>
            <a:pathLst>
              <a:path w="9398724" h="4665185">
                <a:moveTo>
                  <a:pt x="0" y="0"/>
                </a:moveTo>
                <a:lnTo>
                  <a:pt x="9398724" y="0"/>
                </a:lnTo>
                <a:lnTo>
                  <a:pt x="9398724" y="4665184"/>
                </a:lnTo>
                <a:lnTo>
                  <a:pt x="0" y="4665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4311501" y="3632480"/>
            <a:ext cx="8623002" cy="6757298"/>
          </a:xfrm>
          <a:custGeom>
            <a:avLst/>
            <a:gdLst/>
            <a:ahLst/>
            <a:cxnLst/>
            <a:rect l="l" t="t" r="r" b="b"/>
            <a:pathLst>
              <a:path w="8623002" h="6757298">
                <a:moveTo>
                  <a:pt x="0" y="0"/>
                </a:moveTo>
                <a:lnTo>
                  <a:pt x="8623002" y="0"/>
                </a:lnTo>
                <a:lnTo>
                  <a:pt x="8623002" y="6757298"/>
                </a:lnTo>
                <a:lnTo>
                  <a:pt x="0" y="6757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98738" y="-1810581"/>
            <a:ext cx="4197669" cy="3663421"/>
          </a:xfrm>
          <a:custGeom>
            <a:avLst/>
            <a:gdLst/>
            <a:ahLst/>
            <a:cxnLst/>
            <a:rect l="l" t="t" r="r" b="b"/>
            <a:pathLst>
              <a:path w="4197669" h="3663421">
                <a:moveTo>
                  <a:pt x="0" y="0"/>
                </a:moveTo>
                <a:lnTo>
                  <a:pt x="4197669" y="0"/>
                </a:lnTo>
                <a:lnTo>
                  <a:pt x="4197669" y="3663420"/>
                </a:lnTo>
                <a:lnTo>
                  <a:pt x="0" y="3663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8292" y="7747501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7690827" y="-702589"/>
            <a:ext cx="4472416" cy="1447437"/>
          </a:xfrm>
          <a:custGeom>
            <a:avLst/>
            <a:gdLst/>
            <a:ahLst/>
            <a:cxnLst/>
            <a:rect l="l" t="t" r="r" b="b"/>
            <a:pathLst>
              <a:path w="4472416" h="1447437">
                <a:moveTo>
                  <a:pt x="0" y="1447436"/>
                </a:moveTo>
                <a:lnTo>
                  <a:pt x="4472417" y="1447436"/>
                </a:lnTo>
                <a:lnTo>
                  <a:pt x="4472417" y="0"/>
                </a:lnTo>
                <a:lnTo>
                  <a:pt x="0" y="0"/>
                </a:lnTo>
                <a:lnTo>
                  <a:pt x="0" y="144743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78452" y="751470"/>
            <a:ext cx="1870231" cy="1948158"/>
          </a:xfrm>
          <a:custGeom>
            <a:avLst/>
            <a:gdLst/>
            <a:ahLst/>
            <a:cxnLst/>
            <a:rect l="l" t="t" r="r" b="b"/>
            <a:pathLst>
              <a:path w="1870231" h="1948158">
                <a:moveTo>
                  <a:pt x="0" y="0"/>
                </a:moveTo>
                <a:lnTo>
                  <a:pt x="1870232" y="0"/>
                </a:lnTo>
                <a:lnTo>
                  <a:pt x="1870232" y="1948158"/>
                </a:lnTo>
                <a:lnTo>
                  <a:pt x="0" y="19481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78452" y="8108840"/>
            <a:ext cx="3086941" cy="2475165"/>
          </a:xfrm>
          <a:custGeom>
            <a:avLst/>
            <a:gdLst/>
            <a:ahLst/>
            <a:cxnLst/>
            <a:rect l="l" t="t" r="r" b="b"/>
            <a:pathLst>
              <a:path w="3086941" h="2475165">
                <a:moveTo>
                  <a:pt x="0" y="0"/>
                </a:moveTo>
                <a:lnTo>
                  <a:pt x="3086941" y="0"/>
                </a:lnTo>
                <a:lnTo>
                  <a:pt x="3086941" y="2475165"/>
                </a:lnTo>
                <a:lnTo>
                  <a:pt x="0" y="24751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951" y="0"/>
            <a:ext cx="5809765" cy="3428234"/>
          </a:xfrm>
          <a:custGeom>
            <a:avLst/>
            <a:gdLst/>
            <a:ahLst/>
            <a:cxnLst/>
            <a:rect l="l" t="t" r="r" b="b"/>
            <a:pathLst>
              <a:path w="5809765" h="3428234">
                <a:moveTo>
                  <a:pt x="0" y="0"/>
                </a:moveTo>
                <a:lnTo>
                  <a:pt x="5809765" y="0"/>
                </a:lnTo>
                <a:lnTo>
                  <a:pt x="5809765" y="3428234"/>
                </a:lnTo>
                <a:lnTo>
                  <a:pt x="0" y="34282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r="-82314" b="-818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651023" y="3796416"/>
            <a:ext cx="12490137" cy="2511420"/>
            <a:chOff x="0" y="0"/>
            <a:chExt cx="16653516" cy="334856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8100"/>
              <a:ext cx="16653516" cy="1910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40"/>
                </a:lnSpc>
              </a:pPr>
              <a:r>
                <a:rPr lang="en-US" sz="9600">
                  <a:solidFill>
                    <a:srgbClr val="1E1E1E"/>
                  </a:solidFill>
                  <a:latin typeface="Lilita One"/>
                  <a:ea typeface="Lilita One"/>
                  <a:cs typeface="Lilita One"/>
                  <a:sym typeface="Lilita One"/>
                </a:rPr>
                <a:t>BOÎTE À OUTILS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3425" y="2686200"/>
              <a:ext cx="12946666" cy="66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0"/>
                </a:lnSpc>
              </a:pPr>
              <a:r>
                <a:rPr lang="en-US" sz="3283">
                  <a:solidFill>
                    <a:srgbClr val="1E1E1E"/>
                  </a:solidFill>
                  <a:latin typeface="Nunito"/>
                  <a:ea typeface="Nunito"/>
                  <a:cs typeface="Nunito"/>
                  <a:sym typeface="Nunito"/>
                </a:rPr>
                <a:t>Ecrire / mémoriser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46909" y="6587157"/>
            <a:ext cx="12182326" cy="142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sz="9600">
                <a:solidFill>
                  <a:srgbClr val="1E1E1E"/>
                </a:solidFill>
                <a:latin typeface="Lilita One"/>
                <a:ea typeface="Lilita One"/>
                <a:cs typeface="Lilita One"/>
                <a:sym typeface="Lilita One"/>
              </a:rPr>
              <a:t>Collège Paul Jean Louis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59823" y="8403644"/>
            <a:ext cx="5428177" cy="167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849">
                <a:solidFill>
                  <a:srgbClr val="1E1E1E"/>
                </a:solidFill>
                <a:latin typeface="Lilita One"/>
                <a:ea typeface="Lilita One"/>
                <a:cs typeface="Lilita One"/>
                <a:sym typeface="Lilita One"/>
              </a:rPr>
              <a:t>Cette ressource a été produite pour votre usage lors de la FIL “Travailler pour produire des écrits longs” 2024-2025”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2390" y="1977430"/>
            <a:ext cx="942338" cy="1346197"/>
          </a:xfrm>
          <a:custGeom>
            <a:avLst/>
            <a:gdLst/>
            <a:ahLst/>
            <a:cxnLst/>
            <a:rect l="l" t="t" r="r" b="b"/>
            <a:pathLst>
              <a:path w="942338" h="1346197">
                <a:moveTo>
                  <a:pt x="0" y="0"/>
                </a:moveTo>
                <a:lnTo>
                  <a:pt x="942338" y="0"/>
                </a:lnTo>
                <a:lnTo>
                  <a:pt x="942338" y="1346197"/>
                </a:lnTo>
                <a:lnTo>
                  <a:pt x="0" y="134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9337" y="2173575"/>
            <a:ext cx="953906" cy="953906"/>
          </a:xfrm>
          <a:custGeom>
            <a:avLst/>
            <a:gdLst/>
            <a:ahLst/>
            <a:cxnLst/>
            <a:rect l="l" t="t" r="r" b="b"/>
            <a:pathLst>
              <a:path w="953906" h="953906">
                <a:moveTo>
                  <a:pt x="0" y="0"/>
                </a:moveTo>
                <a:lnTo>
                  <a:pt x="953906" y="0"/>
                </a:lnTo>
                <a:lnTo>
                  <a:pt x="953906" y="953906"/>
                </a:lnTo>
                <a:lnTo>
                  <a:pt x="0" y="953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0449" y="4251884"/>
            <a:ext cx="1626183" cy="1626183"/>
          </a:xfrm>
          <a:custGeom>
            <a:avLst/>
            <a:gdLst/>
            <a:ahLst/>
            <a:cxnLst/>
            <a:rect l="l" t="t" r="r" b="b"/>
            <a:pathLst>
              <a:path w="1626183" h="1626183">
                <a:moveTo>
                  <a:pt x="0" y="0"/>
                </a:moveTo>
                <a:lnTo>
                  <a:pt x="1626183" y="0"/>
                </a:lnTo>
                <a:lnTo>
                  <a:pt x="1626183" y="1626183"/>
                </a:lnTo>
                <a:lnTo>
                  <a:pt x="0" y="1626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11112" y="6394002"/>
            <a:ext cx="1124262" cy="878329"/>
          </a:xfrm>
          <a:custGeom>
            <a:avLst/>
            <a:gdLst/>
            <a:ahLst/>
            <a:cxnLst/>
            <a:rect l="l" t="t" r="r" b="b"/>
            <a:pathLst>
              <a:path w="1124262" h="878329">
                <a:moveTo>
                  <a:pt x="0" y="0"/>
                </a:moveTo>
                <a:lnTo>
                  <a:pt x="1124262" y="0"/>
                </a:lnTo>
                <a:lnTo>
                  <a:pt x="1124262" y="878330"/>
                </a:lnTo>
                <a:lnTo>
                  <a:pt x="0" y="8783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0449" y="8005517"/>
            <a:ext cx="1093053" cy="1252783"/>
          </a:xfrm>
          <a:custGeom>
            <a:avLst/>
            <a:gdLst/>
            <a:ahLst/>
            <a:cxnLst/>
            <a:rect l="l" t="t" r="r" b="b"/>
            <a:pathLst>
              <a:path w="1093053" h="1252783">
                <a:moveTo>
                  <a:pt x="0" y="0"/>
                </a:moveTo>
                <a:lnTo>
                  <a:pt x="1093054" y="0"/>
                </a:lnTo>
                <a:lnTo>
                  <a:pt x="1093054" y="1252783"/>
                </a:lnTo>
                <a:lnTo>
                  <a:pt x="0" y="12527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9241" y="353748"/>
            <a:ext cx="17998759" cy="150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b="1">
                <a:solidFill>
                  <a:srgbClr val="101A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Extraire des informations à partir de documents et rédiger sa réponse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00503" y="2418439"/>
            <a:ext cx="15500569" cy="157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534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1) Bien lire la question ou le problème posé et réfléchir</a:t>
            </a:r>
          </a:p>
          <a:p>
            <a:pPr algn="ctr">
              <a:lnSpc>
                <a:spcPts val="6150"/>
              </a:lnSpc>
              <a:spcBef>
                <a:spcPct val="0"/>
              </a:spcBef>
            </a:pPr>
            <a:r>
              <a:rPr lang="en-US" sz="5347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à ce que l’on doit chercher 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70574" y="4556125"/>
            <a:ext cx="8133256" cy="758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5"/>
              </a:lnSpc>
              <a:spcBef>
                <a:spcPct val="0"/>
              </a:spcBef>
            </a:pPr>
            <a:r>
              <a:rPr lang="en-US" sz="5126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2) Lire le titre ET le document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2390" y="5897117"/>
            <a:ext cx="16624848" cy="149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  <a:spcBef>
                <a:spcPct val="0"/>
              </a:spcBef>
            </a:pPr>
            <a:r>
              <a:rPr lang="en-US" sz="5112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3) Surligner les informations que l’on recherche dans le document ou les lister au brouillon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2390" y="8074289"/>
            <a:ext cx="16270577" cy="1499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5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4) Choisir </a:t>
            </a:r>
            <a:r>
              <a:rPr lang="en-US" sz="5100" u="sng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les informations utiles </a:t>
            </a:r>
            <a:r>
              <a:rPr lang="en-US" sz="5100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et les organiser pour répondre à la question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329" y="3628119"/>
            <a:ext cx="11621343" cy="3030762"/>
            <a:chOff x="0" y="0"/>
            <a:chExt cx="15495124" cy="4041016"/>
          </a:xfrm>
        </p:grpSpPr>
        <p:sp>
          <p:nvSpPr>
            <p:cNvPr id="3" name="TextBox 3"/>
            <p:cNvSpPr txBox="1"/>
            <p:nvPr/>
          </p:nvSpPr>
          <p:spPr>
            <a:xfrm>
              <a:off x="1209166" y="2757894"/>
              <a:ext cx="13076793" cy="128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Nous allons sauter les exigences de base en matière d'amitié et passer directement à la sauce extra spéciale.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2110"/>
              <a:ext cx="15495124" cy="1555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7"/>
                </a:lnSpc>
              </a:pPr>
              <a:r>
                <a:rPr lang="en-US" sz="8025">
                  <a:solidFill>
                    <a:srgbClr val="101A5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III-  Rédiger un écrit long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068525" cy="10175276"/>
          </a:xfrm>
          <a:custGeom>
            <a:avLst/>
            <a:gdLst/>
            <a:ahLst/>
            <a:cxnLst/>
            <a:rect l="l" t="t" r="r" b="b"/>
            <a:pathLst>
              <a:path w="11068525" h="10175276">
                <a:moveTo>
                  <a:pt x="0" y="0"/>
                </a:moveTo>
                <a:lnTo>
                  <a:pt x="11068525" y="0"/>
                </a:lnTo>
                <a:lnTo>
                  <a:pt x="11068525" y="10175276"/>
                </a:lnTo>
                <a:lnTo>
                  <a:pt x="0" y="1017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233119" y="1462908"/>
            <a:ext cx="6732695" cy="7249459"/>
          </a:xfrm>
          <a:custGeom>
            <a:avLst/>
            <a:gdLst/>
            <a:ahLst/>
            <a:cxnLst/>
            <a:rect l="l" t="t" r="r" b="b"/>
            <a:pathLst>
              <a:path w="6732695" h="7249459">
                <a:moveTo>
                  <a:pt x="0" y="0"/>
                </a:moveTo>
                <a:lnTo>
                  <a:pt x="6732695" y="0"/>
                </a:lnTo>
                <a:lnTo>
                  <a:pt x="6732695" y="7249460"/>
                </a:lnTo>
                <a:lnTo>
                  <a:pt x="0" y="7249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329" y="3628119"/>
            <a:ext cx="11621343" cy="3030762"/>
            <a:chOff x="0" y="0"/>
            <a:chExt cx="15495124" cy="4041016"/>
          </a:xfrm>
        </p:grpSpPr>
        <p:sp>
          <p:nvSpPr>
            <p:cNvPr id="3" name="TextBox 3"/>
            <p:cNvSpPr txBox="1"/>
            <p:nvPr/>
          </p:nvSpPr>
          <p:spPr>
            <a:xfrm>
              <a:off x="1209166" y="2757894"/>
              <a:ext cx="13076793" cy="128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Nous allons sauter les exigences de base en matière d'amitié et passer directement à la sauce extra spéciale.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2110"/>
              <a:ext cx="15495124" cy="1555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7"/>
                </a:lnSpc>
              </a:pPr>
              <a:r>
                <a:rPr lang="en-US" sz="8025">
                  <a:solidFill>
                    <a:srgbClr val="101A5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IV-  Réaliser un schéma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5137" y="139974"/>
            <a:ext cx="9677726" cy="10147026"/>
          </a:xfrm>
          <a:custGeom>
            <a:avLst/>
            <a:gdLst/>
            <a:ahLst/>
            <a:cxnLst/>
            <a:rect l="l" t="t" r="r" b="b"/>
            <a:pathLst>
              <a:path w="9677726" h="10147026">
                <a:moveTo>
                  <a:pt x="0" y="0"/>
                </a:moveTo>
                <a:lnTo>
                  <a:pt x="9677726" y="0"/>
                </a:lnTo>
                <a:lnTo>
                  <a:pt x="9677726" y="10147026"/>
                </a:lnTo>
                <a:lnTo>
                  <a:pt x="0" y="10147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2826" y="162165"/>
            <a:ext cx="12222348" cy="10124835"/>
          </a:xfrm>
          <a:custGeom>
            <a:avLst/>
            <a:gdLst/>
            <a:ahLst/>
            <a:cxnLst/>
            <a:rect l="l" t="t" r="r" b="b"/>
            <a:pathLst>
              <a:path w="12222348" h="10124835">
                <a:moveTo>
                  <a:pt x="0" y="0"/>
                </a:moveTo>
                <a:lnTo>
                  <a:pt x="12222348" y="0"/>
                </a:lnTo>
                <a:lnTo>
                  <a:pt x="12222348" y="10124835"/>
                </a:lnTo>
                <a:lnTo>
                  <a:pt x="0" y="1012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329" y="3070906"/>
            <a:ext cx="11621343" cy="4145187"/>
            <a:chOff x="0" y="0"/>
            <a:chExt cx="15495124" cy="5526916"/>
          </a:xfrm>
        </p:grpSpPr>
        <p:sp>
          <p:nvSpPr>
            <p:cNvPr id="3" name="TextBox 3"/>
            <p:cNvSpPr txBox="1"/>
            <p:nvPr/>
          </p:nvSpPr>
          <p:spPr>
            <a:xfrm>
              <a:off x="1209166" y="4243794"/>
              <a:ext cx="13076793" cy="128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Nous allons sauter les exigences de base en matière d'amitié et passer directement à la sauce extra spéciale.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2110"/>
              <a:ext cx="15495124" cy="3041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7"/>
                </a:lnSpc>
              </a:pPr>
              <a:r>
                <a:rPr lang="en-US" sz="8025">
                  <a:solidFill>
                    <a:srgbClr val="101A5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I-  Rédiger une phrase complète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-2332788" y="1825496"/>
            <a:ext cx="4254078" cy="4414609"/>
          </a:xfrm>
          <a:custGeom>
            <a:avLst/>
            <a:gdLst/>
            <a:ahLst/>
            <a:cxnLst/>
            <a:rect l="l" t="t" r="r" b="b"/>
            <a:pathLst>
              <a:path w="4254078" h="4414609">
                <a:moveTo>
                  <a:pt x="0" y="0"/>
                </a:moveTo>
                <a:lnTo>
                  <a:pt x="4254078" y="0"/>
                </a:lnTo>
                <a:lnTo>
                  <a:pt x="4254078" y="4414609"/>
                </a:lnTo>
                <a:lnTo>
                  <a:pt x="0" y="4414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49917" y="-726408"/>
            <a:ext cx="4880261" cy="4569699"/>
          </a:xfrm>
          <a:custGeom>
            <a:avLst/>
            <a:gdLst/>
            <a:ahLst/>
            <a:cxnLst/>
            <a:rect l="l" t="t" r="r" b="b"/>
            <a:pathLst>
              <a:path w="4880261" h="4569699">
                <a:moveTo>
                  <a:pt x="0" y="0"/>
                </a:moveTo>
                <a:lnTo>
                  <a:pt x="4880261" y="0"/>
                </a:lnTo>
                <a:lnTo>
                  <a:pt x="4880261" y="4569699"/>
                </a:lnTo>
                <a:lnTo>
                  <a:pt x="0" y="4569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65260" y="8601946"/>
            <a:ext cx="6537215" cy="5206000"/>
          </a:xfrm>
          <a:custGeom>
            <a:avLst/>
            <a:gdLst/>
            <a:ahLst/>
            <a:cxnLst/>
            <a:rect l="l" t="t" r="r" b="b"/>
            <a:pathLst>
              <a:path w="6537215" h="5206000">
                <a:moveTo>
                  <a:pt x="0" y="0"/>
                </a:moveTo>
                <a:lnTo>
                  <a:pt x="6537215" y="0"/>
                </a:lnTo>
                <a:lnTo>
                  <a:pt x="6537215" y="5206001"/>
                </a:lnTo>
                <a:lnTo>
                  <a:pt x="0" y="5206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68986">
            <a:off x="8893964" y="8030170"/>
            <a:ext cx="1412215" cy="4066587"/>
          </a:xfrm>
          <a:custGeom>
            <a:avLst/>
            <a:gdLst/>
            <a:ahLst/>
            <a:cxnLst/>
            <a:rect l="l" t="t" r="r" b="b"/>
            <a:pathLst>
              <a:path w="1412215" h="4066587">
                <a:moveTo>
                  <a:pt x="0" y="0"/>
                </a:moveTo>
                <a:lnTo>
                  <a:pt x="1412215" y="0"/>
                </a:lnTo>
                <a:lnTo>
                  <a:pt x="1412215" y="4066587"/>
                </a:lnTo>
                <a:lnTo>
                  <a:pt x="0" y="40665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15664" y="4602004"/>
            <a:ext cx="3856672" cy="114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7"/>
              </a:lnSpc>
              <a:spcBef>
                <a:spcPct val="0"/>
              </a:spcBef>
            </a:pPr>
            <a:r>
              <a:rPr lang="en-US" sz="8025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version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68730"/>
            <a:ext cx="18288000" cy="7749540"/>
          </a:xfrm>
          <a:custGeom>
            <a:avLst/>
            <a:gdLst/>
            <a:ahLst/>
            <a:cxnLst/>
            <a:rect l="l" t="t" r="r" b="b"/>
            <a:pathLst>
              <a:path w="18288000" h="7749540">
                <a:moveTo>
                  <a:pt x="0" y="0"/>
                </a:moveTo>
                <a:lnTo>
                  <a:pt x="18288000" y="0"/>
                </a:lnTo>
                <a:lnTo>
                  <a:pt x="18288000" y="7749540"/>
                </a:lnTo>
                <a:lnTo>
                  <a:pt x="0" y="7749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2218" y="645013"/>
            <a:ext cx="17225029" cy="8935484"/>
          </a:xfrm>
          <a:custGeom>
            <a:avLst/>
            <a:gdLst/>
            <a:ahLst/>
            <a:cxnLst/>
            <a:rect l="l" t="t" r="r" b="b"/>
            <a:pathLst>
              <a:path w="17225029" h="8935484">
                <a:moveTo>
                  <a:pt x="0" y="0"/>
                </a:moveTo>
                <a:lnTo>
                  <a:pt x="17225030" y="0"/>
                </a:lnTo>
                <a:lnTo>
                  <a:pt x="17225030" y="8935484"/>
                </a:lnTo>
                <a:lnTo>
                  <a:pt x="0" y="8935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55061" y="4602004"/>
            <a:ext cx="3977878" cy="114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7"/>
              </a:lnSpc>
              <a:spcBef>
                <a:spcPct val="0"/>
              </a:spcBef>
            </a:pPr>
            <a:r>
              <a:rPr lang="en-US" sz="8025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version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90581" y="175250"/>
            <a:ext cx="8359841" cy="5893688"/>
          </a:xfrm>
          <a:custGeom>
            <a:avLst/>
            <a:gdLst/>
            <a:ahLst/>
            <a:cxnLst/>
            <a:rect l="l" t="t" r="r" b="b"/>
            <a:pathLst>
              <a:path w="8359841" h="5893688">
                <a:moveTo>
                  <a:pt x="0" y="0"/>
                </a:moveTo>
                <a:lnTo>
                  <a:pt x="8359841" y="0"/>
                </a:lnTo>
                <a:lnTo>
                  <a:pt x="8359841" y="5893688"/>
                </a:lnTo>
                <a:lnTo>
                  <a:pt x="0" y="589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9943" y="5935588"/>
            <a:ext cx="17383720" cy="391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705" lvl="1" indent="-353353" algn="ctr">
              <a:lnSpc>
                <a:spcPts val="5237"/>
              </a:lnSpc>
              <a:buFont typeface="Arial"/>
              <a:buChar char="•"/>
            </a:pP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Comporte toujours </a:t>
            </a:r>
            <a:r>
              <a:rPr lang="en-US" sz="3273">
                <a:solidFill>
                  <a:srgbClr val="F17D35"/>
                </a:solidFill>
                <a:latin typeface="Lilita One"/>
                <a:ea typeface="Lilita One"/>
                <a:cs typeface="Lilita One"/>
                <a:sym typeface="Lilita One"/>
              </a:rPr>
              <a:t>un sujet précis</a:t>
            </a: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et un </a:t>
            </a:r>
            <a:r>
              <a:rPr lang="en-US" sz="3273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verbe conjugué.</a:t>
            </a:r>
          </a:p>
          <a:p>
            <a:pPr marL="706705" lvl="1" indent="-353353" algn="ctr">
              <a:lnSpc>
                <a:spcPts val="5237"/>
              </a:lnSpc>
              <a:buFont typeface="Arial"/>
              <a:buChar char="•"/>
            </a:pP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...ne commence jamais par “car” ou “parce que” ni par “il” ou “elle” </a:t>
            </a:r>
          </a:p>
          <a:p>
            <a:pPr marL="706705" lvl="1" indent="-353353" algn="ctr">
              <a:lnSpc>
                <a:spcPts val="5237"/>
              </a:lnSpc>
              <a:buFont typeface="Arial"/>
              <a:buChar char="•"/>
            </a:pP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Les phrases courtes et simples sont plus efficaces ! </a:t>
            </a:r>
          </a:p>
          <a:p>
            <a:pPr algn="ctr">
              <a:lnSpc>
                <a:spcPts val="5237"/>
              </a:lnSpc>
            </a:pP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N’utilise </a:t>
            </a:r>
            <a:r>
              <a:rPr lang="en-US" sz="3273">
                <a:solidFill>
                  <a:srgbClr val="ACCC08"/>
                </a:solidFill>
                <a:latin typeface="Lilita One"/>
                <a:ea typeface="Lilita One"/>
                <a:cs typeface="Lilita One"/>
                <a:sym typeface="Lilita One"/>
              </a:rPr>
              <a:t>pas plus de trois verbes conjugués par phrase</a:t>
            </a: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.</a:t>
            </a:r>
          </a:p>
          <a:p>
            <a:pPr algn="ctr">
              <a:lnSpc>
                <a:spcPts val="5237"/>
              </a:lnSpc>
            </a:pP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</a:p>
          <a:p>
            <a:pPr algn="ctr">
              <a:lnSpc>
                <a:spcPts val="5237"/>
              </a:lnSpc>
            </a:pP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Exemple : </a:t>
            </a:r>
            <a:r>
              <a:rPr lang="en-US" sz="3273">
                <a:solidFill>
                  <a:srgbClr val="F17D35"/>
                </a:solidFill>
                <a:latin typeface="Lilita One"/>
                <a:ea typeface="Lilita One"/>
                <a:cs typeface="Lilita One"/>
                <a:sym typeface="Lilita One"/>
              </a:rPr>
              <a:t>Les élèves </a:t>
            </a: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du collège Paul Jean-Louis</a:t>
            </a:r>
            <a:r>
              <a:rPr lang="en-US" sz="3273">
                <a:solidFill>
                  <a:srgbClr val="F17D35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3273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apprennent </a:t>
            </a:r>
            <a:r>
              <a:rPr lang="en-US" sz="3273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leurs leçons tous les soirs à la maison 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200" y="1875164"/>
            <a:ext cx="1626183" cy="1626183"/>
          </a:xfrm>
          <a:custGeom>
            <a:avLst/>
            <a:gdLst/>
            <a:ahLst/>
            <a:cxnLst/>
            <a:rect l="l" t="t" r="r" b="b"/>
            <a:pathLst>
              <a:path w="1626183" h="1626183">
                <a:moveTo>
                  <a:pt x="0" y="0"/>
                </a:moveTo>
                <a:lnTo>
                  <a:pt x="1626182" y="0"/>
                </a:lnTo>
                <a:lnTo>
                  <a:pt x="1626182" y="1626182"/>
                </a:lnTo>
                <a:lnTo>
                  <a:pt x="0" y="1626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3629" y="3823029"/>
            <a:ext cx="1711997" cy="1711997"/>
          </a:xfrm>
          <a:custGeom>
            <a:avLst/>
            <a:gdLst/>
            <a:ahLst/>
            <a:cxnLst/>
            <a:rect l="l" t="t" r="r" b="b"/>
            <a:pathLst>
              <a:path w="1711997" h="1711997">
                <a:moveTo>
                  <a:pt x="0" y="0"/>
                </a:moveTo>
                <a:lnTo>
                  <a:pt x="1711997" y="0"/>
                </a:lnTo>
                <a:lnTo>
                  <a:pt x="1711997" y="1711997"/>
                </a:lnTo>
                <a:lnTo>
                  <a:pt x="0" y="1711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7341" y="5856708"/>
            <a:ext cx="2373714" cy="1581487"/>
          </a:xfrm>
          <a:custGeom>
            <a:avLst/>
            <a:gdLst/>
            <a:ahLst/>
            <a:cxnLst/>
            <a:rect l="l" t="t" r="r" b="b"/>
            <a:pathLst>
              <a:path w="2373714" h="1581487">
                <a:moveTo>
                  <a:pt x="0" y="0"/>
                </a:moveTo>
                <a:lnTo>
                  <a:pt x="2373714" y="0"/>
                </a:lnTo>
                <a:lnTo>
                  <a:pt x="2373714" y="1581487"/>
                </a:lnTo>
                <a:lnTo>
                  <a:pt x="0" y="1581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39241" y="1246514"/>
            <a:ext cx="12920858" cy="961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4807" lvl="1" indent="-532404" algn="l">
              <a:lnSpc>
                <a:spcPts val="12329"/>
              </a:lnSpc>
              <a:buAutoNum type="arabicPeriod"/>
            </a:pP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Je lis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la question.</a:t>
            </a:r>
          </a:p>
          <a:p>
            <a:pPr marL="1064807" lvl="1" indent="-532404" algn="l">
              <a:lnSpc>
                <a:spcPts val="6904"/>
              </a:lnSpc>
              <a:buAutoNum type="arabicPeriod"/>
            </a:pP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Dans le document, </a:t>
            </a: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je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cherche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les informations qui me permettent de répondre à la question. </a:t>
            </a:r>
          </a:p>
          <a:p>
            <a:pPr marL="1064807" lvl="1" indent="-532404" algn="l">
              <a:lnSpc>
                <a:spcPts val="12329"/>
              </a:lnSpc>
              <a:buAutoNum type="arabicPeriod"/>
            </a:pP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Je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surligne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ces informations. </a:t>
            </a:r>
          </a:p>
          <a:p>
            <a:pPr marL="1064807" lvl="1" indent="-532404" algn="l">
              <a:lnSpc>
                <a:spcPts val="7496"/>
              </a:lnSpc>
              <a:buAutoNum type="arabicPeriod"/>
            </a:pP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Je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r>
              <a:rPr lang="en-US" sz="4931">
                <a:solidFill>
                  <a:srgbClr val="E0261F"/>
                </a:solidFill>
                <a:latin typeface="Lilita One"/>
                <a:ea typeface="Lilita One"/>
                <a:cs typeface="Lilita One"/>
                <a:sym typeface="Lilita One"/>
              </a:rPr>
              <a:t>rédige</a:t>
            </a:r>
            <a:r>
              <a:rPr lang="en-US" sz="4931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 une phrase de réponse complète en utilisant les mots de la question et les informations surlignées.</a:t>
            </a:r>
          </a:p>
          <a:p>
            <a:pPr algn="ctr">
              <a:lnSpc>
                <a:spcPts val="6904"/>
              </a:lnSpc>
            </a:pPr>
            <a:endParaRPr lang="en-US" sz="4931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518200" y="8194775"/>
            <a:ext cx="2042855" cy="1621517"/>
          </a:xfrm>
          <a:custGeom>
            <a:avLst/>
            <a:gdLst/>
            <a:ahLst/>
            <a:cxnLst/>
            <a:rect l="l" t="t" r="r" b="b"/>
            <a:pathLst>
              <a:path w="2042855" h="1621517">
                <a:moveTo>
                  <a:pt x="0" y="0"/>
                </a:moveTo>
                <a:lnTo>
                  <a:pt x="2042855" y="0"/>
                </a:lnTo>
                <a:lnTo>
                  <a:pt x="2042855" y="1621517"/>
                </a:lnTo>
                <a:lnTo>
                  <a:pt x="0" y="16215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24231" y="88638"/>
            <a:ext cx="14868376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101A5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Répondre à une question à l’écrit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329" y="2513694"/>
            <a:ext cx="11621343" cy="5259612"/>
            <a:chOff x="0" y="0"/>
            <a:chExt cx="15495124" cy="7012816"/>
          </a:xfrm>
        </p:grpSpPr>
        <p:sp>
          <p:nvSpPr>
            <p:cNvPr id="3" name="TextBox 3"/>
            <p:cNvSpPr txBox="1"/>
            <p:nvPr/>
          </p:nvSpPr>
          <p:spPr>
            <a:xfrm>
              <a:off x="1209166" y="5729694"/>
              <a:ext cx="13076793" cy="128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Nous allons sauter les exigences de base en matière d'amitié et passer directement à la sauce extra spéciale.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2110"/>
              <a:ext cx="15495124" cy="4526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7"/>
                </a:lnSpc>
              </a:pPr>
              <a:r>
                <a:rPr lang="en-US" sz="8025">
                  <a:solidFill>
                    <a:srgbClr val="101A5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II-  Extraire des informations d’un document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329</Words>
  <Application>Microsoft Office PowerPoint</Application>
  <PresentationFormat>Personnalisé</PresentationFormat>
  <Paragraphs>31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Lilita One</vt:lpstr>
      <vt:lpstr>Nunito</vt:lpstr>
      <vt:lpstr>Arial</vt:lpstr>
      <vt:lpstr>Calibri</vt:lpstr>
      <vt:lpstr>Open Sans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boîte à outils travailler les écrits longs à PJL</dc:title>
  <dc:creator>Anne-Laure</dc:creator>
  <cp:lastModifiedBy>anne-laure dobros</cp:lastModifiedBy>
  <cp:revision>4</cp:revision>
  <dcterms:created xsi:type="dcterms:W3CDTF">2006-08-16T00:00:00Z</dcterms:created>
  <dcterms:modified xsi:type="dcterms:W3CDTF">2025-04-04T14:32:14Z</dcterms:modified>
  <dc:identifier>DAGcvjvPbVQ</dc:identifier>
</cp:coreProperties>
</file>